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01" r:id="rId2"/>
  </p:sldMasterIdLst>
  <p:notesMasterIdLst>
    <p:notesMasterId r:id="rId17"/>
  </p:notesMasterIdLst>
  <p:handoutMasterIdLst>
    <p:handoutMasterId r:id="rId18"/>
  </p:handoutMasterIdLst>
  <p:sldIdLst>
    <p:sldId id="256" r:id="rId3"/>
    <p:sldId id="257" r:id="rId4"/>
    <p:sldId id="259" r:id="rId5"/>
    <p:sldId id="268" r:id="rId6"/>
    <p:sldId id="269" r:id="rId7"/>
    <p:sldId id="264" r:id="rId8"/>
    <p:sldId id="263" r:id="rId9"/>
    <p:sldId id="262" r:id="rId10"/>
    <p:sldId id="267" r:id="rId11"/>
    <p:sldId id="261" r:id="rId12"/>
    <p:sldId id="260" r:id="rId13"/>
    <p:sldId id="266" r:id="rId14"/>
    <p:sldId id="265" r:id="rId15"/>
    <p:sldId id="270" r:id="rId16"/>
  </p:sldIdLst>
  <p:sldSz cx="9144000" cy="5143500" type="screen16x9"/>
  <p:notesSz cx="6797675" cy="9928225"/>
  <p:custDataLst>
    <p:tags r:id="rId19"/>
  </p:custDataLst>
  <p:defaultTextStyle>
    <a:defPPr>
      <a:defRPr lang="de-DE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963" userDrawn="1">
          <p15:clr>
            <a:srgbClr val="A4A3A4"/>
          </p15:clr>
        </p15:guide>
        <p15:guide id="4" orient="horz" pos="669" userDrawn="1">
          <p15:clr>
            <a:srgbClr val="A4A3A4"/>
          </p15:clr>
        </p15:guide>
        <p15:guide id="5" orient="horz" pos="282" userDrawn="1">
          <p15:clr>
            <a:srgbClr val="A4A3A4"/>
          </p15:clr>
        </p15:guide>
        <p15:guide id="6" orient="horz" pos="3050" userDrawn="1">
          <p15:clr>
            <a:srgbClr val="A4A3A4"/>
          </p15:clr>
        </p15:guide>
        <p15:guide id="7" orient="horz" pos="2868" userDrawn="1">
          <p15:clr>
            <a:srgbClr val="A4A3A4"/>
          </p15:clr>
        </p15:guide>
        <p15:guide id="8" orient="horz" pos="2675">
          <p15:clr>
            <a:srgbClr val="A4A3A4"/>
          </p15:clr>
        </p15:guide>
        <p15:guide id="9" pos="278" userDrawn="1">
          <p15:clr>
            <a:srgbClr val="A4A3A4"/>
          </p15:clr>
        </p15:guide>
        <p15:guide id="10" pos="465">
          <p15:clr>
            <a:srgbClr val="A4A3A4"/>
          </p15:clr>
        </p15:guide>
        <p15:guide id="11" pos="4106">
          <p15:clr>
            <a:srgbClr val="A4A3A4"/>
          </p15:clr>
        </p15:guide>
        <p15:guide id="12" pos="5138" userDrawn="1">
          <p15:clr>
            <a:srgbClr val="A4A3A4"/>
          </p15:clr>
        </p15:guide>
        <p15:guide id="13" pos="53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na Drimmel" initials="CD" lastIdx="38" clrIdx="0">
    <p:extLst>
      <p:ext uri="{19B8F6BF-5375-455C-9EA6-DF929625EA0E}">
        <p15:presenceInfo xmlns:p15="http://schemas.microsoft.com/office/powerpoint/2012/main" userId="Christina Drimmel" providerId="None"/>
      </p:ext>
    </p:extLst>
  </p:cmAuthor>
  <p:cmAuthor id="2" name="Christina Drimmel" initials="NN" lastIdx="20" clrIdx="1"/>
  <p:cmAuthor id="3" name="Nina Bacher" initials="NB" lastIdx="9" clrIdx="2">
    <p:extLst>
      <p:ext uri="{19B8F6BF-5375-455C-9EA6-DF929625EA0E}">
        <p15:presenceInfo xmlns:p15="http://schemas.microsoft.com/office/powerpoint/2012/main" userId="Nina Bach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69087" autoAdjust="0"/>
  </p:normalViewPr>
  <p:slideViewPr>
    <p:cSldViewPr snapToGrid="0" showGuides="1">
      <p:cViewPr varScale="1">
        <p:scale>
          <a:sx n="104" d="100"/>
          <a:sy n="104" d="100"/>
        </p:scale>
        <p:origin x="1038" y="102"/>
      </p:cViewPr>
      <p:guideLst>
        <p:guide orient="horz" pos="1620"/>
        <p:guide pos="2880"/>
        <p:guide orient="horz" pos="963"/>
        <p:guide orient="horz" pos="669"/>
        <p:guide orient="horz" pos="282"/>
        <p:guide orient="horz" pos="3050"/>
        <p:guide orient="horz" pos="2868"/>
        <p:guide orient="horz" pos="2675"/>
        <p:guide pos="278"/>
        <p:guide pos="465"/>
        <p:guide pos="4106"/>
        <p:guide pos="5138"/>
        <p:guide pos="53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-3738" y="-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2978B74-678F-45C6-9729-E1911FFAA8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440D57E-5FE2-44DE-ADEC-E405063FAF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C6021-F8CC-42F0-BC77-4CE02599BA61}" type="datetimeFigureOut">
              <a:rPr lang="de-AT" smtClean="0"/>
              <a:t>16.09.2017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2DA034-0B18-4E6A-9E0D-0E262BC11F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AB268E6-28D6-44BC-AB50-B7E3B8A7FA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0A883-F977-4ECE-A162-C68FA415DF1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43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0B7C445-6903-42AB-A513-90430BD76E54}" type="datetimeFigureOut">
              <a:rPr lang="de-AT" smtClean="0"/>
              <a:pPr/>
              <a:t>16.09.2017</a:t>
            </a:fld>
            <a:endParaRPr lang="de-AT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/>
              <a:t>Formatvorlagen des Textmasters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AT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0767BAC-B3A7-4D51-A51F-3A021F6FF3ED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03511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2892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5783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8675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1566" algn="l" defTabSz="685783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Showmaster</a:t>
            </a:r>
            <a:r>
              <a:rPr lang="en-US" dirty="0"/>
              <a:t>: Max</a:t>
            </a:r>
          </a:p>
          <a:p>
            <a:r>
              <a:rPr lang="en-US" dirty="0"/>
              <a:t>REDD: The Reference Energy Disaggregation Data Set, Version 1.0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UK-DALE: </a:t>
            </a:r>
            <a:r>
              <a:rPr lang="de-AT" b="1" dirty="0" err="1"/>
              <a:t>domestic</a:t>
            </a:r>
            <a:r>
              <a:rPr lang="de-AT" b="1" dirty="0"/>
              <a:t> </a:t>
            </a:r>
            <a:r>
              <a:rPr lang="de-AT" b="1" dirty="0" err="1"/>
              <a:t>appliance</a:t>
            </a:r>
            <a:r>
              <a:rPr lang="de-AT" b="1" dirty="0"/>
              <a:t>-level </a:t>
            </a:r>
            <a:r>
              <a:rPr lang="de-AT" b="1" dirty="0" err="1"/>
              <a:t>electricity</a:t>
            </a:r>
            <a:r>
              <a:rPr lang="de-AT" b="1" dirty="0"/>
              <a:t> 5 Homes (3x 16kHz, 2x 1/s) </a:t>
            </a:r>
            <a:endParaRPr lang="de-DE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ADRES: TU Wien </a:t>
            </a:r>
            <a:r>
              <a:rPr lang="de-AT" dirty="0"/>
              <a:t>Autonome Dezentrale Regenerative Energie Systeme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 </a:t>
            </a:r>
          </a:p>
          <a:p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GREEND: Klagenfurt/Udine (Ö/IT)</a:t>
            </a:r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16754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Zweite: zwei Kurven, auf gleich gebracht und gemeinsam dargestellt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73094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  <a:endParaRPr lang="de-AT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REDDhouse_4_channel_14 als Balkendiagramm, um zu zeigen dass es Mittelwerterhaltend ist. </a:t>
            </a:r>
            <a:r>
              <a:rPr lang="de-AT" dirty="0"/>
              <a:t>drittes: vier Bilder von einer Kurve auf jeweils die Hälfte der Auflösung gebracht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49981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  <a:endParaRPr lang="de-AT" sz="12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REDDhouse_4_channel_14 als Balkendiagramm, um zu zeigen dass es Mittelwerterhaltend ist. </a:t>
            </a:r>
            <a:r>
              <a:rPr lang="de-AT" dirty="0"/>
              <a:t>drittes: vier Bilder von einer Kurve auf jeweils die Hälfte der Auflösung gebracht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26147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</a:p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auch hier von analog nach digital. 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3560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Max</a:t>
            </a:r>
          </a:p>
          <a:p>
            <a:r>
              <a:rPr lang="de-AT" dirty="0"/>
              <a:t>Bei 500,000 Zähler angenommen werden</a:t>
            </a:r>
          </a:p>
          <a:p>
            <a:r>
              <a:rPr lang="de-AT" dirty="0"/>
              <a:t>Datenmenge: 1 -&gt; 31,536.000 bei viertelstündlich </a:t>
            </a:r>
          </a:p>
          <a:p>
            <a:r>
              <a:rPr lang="de-AT" dirty="0"/>
              <a:t>So wer wie die </a:t>
            </a:r>
            <a:r>
              <a:rPr lang="de-AT" dirty="0" err="1"/>
              <a:t>Sbg</a:t>
            </a:r>
            <a:r>
              <a:rPr lang="de-AT" dirty="0"/>
              <a:t> hat dann jährlich ~16.000.000.000 Datensätze jährlich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197046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Reimar</a:t>
            </a:r>
          </a:p>
          <a:p>
            <a:r>
              <a:rPr lang="de-AT" dirty="0"/>
              <a:t>Die Lösung für der großen Datenmengen ist die SmartValAPI, welche es ermöglicht, große Datenmengen benutzerrechtegesteuert anzuzeigen. </a:t>
            </a:r>
          </a:p>
          <a:p>
            <a:r>
              <a:rPr lang="de-AT" dirty="0"/>
              <a:t>Zur Umsetzung wurde die Programmiersprache Java mit dem Spring Framework gewählt. Spring bot alle Funktionen an, um die Arbeit umzusetzen. </a:t>
            </a:r>
          </a:p>
          <a:p>
            <a:r>
              <a:rPr lang="de-AT" dirty="0"/>
              <a:t>Die Software wurde in 3 große Komponenten aufgeteilt: </a:t>
            </a:r>
          </a:p>
          <a:p>
            <a:r>
              <a:rPr lang="de-AT" dirty="0"/>
              <a:t>-&gt; Dem Zugriff der Daten durch ein Restinterface, </a:t>
            </a:r>
          </a:p>
          <a:p>
            <a:r>
              <a:rPr lang="de-AT" dirty="0"/>
              <a:t>-&gt; einer rollenbasierten Benutzerrechtesteuerung und </a:t>
            </a:r>
          </a:p>
          <a:p>
            <a:r>
              <a:rPr lang="de-AT" dirty="0"/>
              <a:t>-&gt; der Datenhaltung. </a:t>
            </a:r>
          </a:p>
          <a:p>
            <a:r>
              <a:rPr lang="de-AT" dirty="0"/>
              <a:t>Lösung: SmartValAPI, Herangehen, Konzept, Architektur, Komponentenmodell, Umsetzung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21428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Reimar, für LDAP Chris</a:t>
            </a:r>
          </a:p>
          <a:p>
            <a:r>
              <a:rPr lang="de-AT" dirty="0"/>
              <a:t>Der rollenbasierte Zugriff zu den Daten wurde mit einem LDAP Dienst und der Anbindung an das Spring Framework gelöst. </a:t>
            </a:r>
          </a:p>
          <a:p>
            <a:r>
              <a:rPr lang="de-AT" dirty="0"/>
              <a:t> In der SmartValAPI wurden viele Funktionen wie beispielsweise das Anlegen von Neukunden oder Energieberatern mit entsprechenden Rollen bereitgestellt. </a:t>
            </a:r>
          </a:p>
          <a:p>
            <a:r>
              <a:rPr lang="de-AT" dirty="0"/>
              <a:t>Ebenso können weitere Smartmeter den Kunden oder auch Netzbetreibern zugeordnet werden. </a:t>
            </a:r>
          </a:p>
          <a:p>
            <a:r>
              <a:rPr lang="de-AT" dirty="0"/>
              <a:t>Somit ist der Aufbau einer Hierarchie von beispielsweise Netzbetreiber über Energieberater zum Kunden möglich. </a:t>
            </a:r>
          </a:p>
          <a:p>
            <a:r>
              <a:rPr lang="de-AT" dirty="0"/>
              <a:t>Der LDAP Dienst sorgt weiters dafür, dass beim Zugriff von Daten eines Smartmeters überprüft werden kann, ob ein solcher Zugriff</a:t>
            </a:r>
          </a:p>
          <a:p>
            <a:r>
              <a:rPr lang="de-AT" dirty="0"/>
              <a:t>Erlaubt ist. Dies wird gleich auch gezeigt. </a:t>
            </a:r>
          </a:p>
          <a:p>
            <a:r>
              <a:rPr lang="de-AT" dirty="0"/>
              <a:t>Mit dieser Hierarchie kann weiters festgelegt werden, in welcher Genauigkeit Einsicht in die Smartmeterdaten genommen werden kann. 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4047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Chris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725369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Chris, Übergang: Max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44405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Showmaster: Max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00969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Showmaster: Max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erstes: eine Kurve als Liniendiagramm, Daten aus Test für Diagramme, Tabelle 3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67BAC-B3A7-4D51-A51F-3A021F6FF3ED}" type="slidenum">
              <a:rPr lang="de-AT" smtClean="0"/>
              <a:pPr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62510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25B2F36-6A4B-4C61-9C4A-73C20305A95C}"/>
              </a:ext>
            </a:extLst>
          </p:cNvPr>
          <p:cNvGrpSpPr/>
          <p:nvPr userDrawn="1"/>
        </p:nvGrpSpPr>
        <p:grpSpPr>
          <a:xfrm>
            <a:off x="5424183" y="447675"/>
            <a:ext cx="905483" cy="4435476"/>
            <a:chOff x="5424183" y="447675"/>
            <a:chExt cx="905483" cy="443547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43D434AF-F010-4F33-B9A5-910AD1E50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907" y="4387903"/>
              <a:ext cx="812714" cy="49524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B4D04B1-CB23-4317-80C2-117DCC195B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4183" y="447675"/>
              <a:ext cx="905483" cy="813667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13753A-614B-4CE8-80E9-3521E01530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6847346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0E81E6-5DAF-42C7-B85C-93757488BB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7980" y="1527176"/>
            <a:ext cx="7415419" cy="271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AT" dirty="0"/>
              <a:t>Bild, Grafik, Diagramm oder SmartArt einfügen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5CDC9-28B0-4B90-B69F-F5EBF7E55BE4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25026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0E81E6-5DAF-42C7-B85C-93757488BB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7980" y="1527175"/>
            <a:ext cx="7415419" cy="30289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de-AT" dirty="0"/>
              <a:t>Bild, Grafik, Diagramm oder SmartArt einfügen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E89D9-4287-4C47-B616-FDA189C2D668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43166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D1AE8B-0B7F-443F-8C2F-3CEE422FDF7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36600" y="1527175"/>
            <a:ext cx="3672000" cy="30289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78C7300-D35E-41E8-ADDB-4850FB72626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38686" y="1527175"/>
            <a:ext cx="3686177" cy="30289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5AACC-F0B6-4BE8-8CDB-8A5D1F4D34CE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A2D1044B-ECA7-4545-AABE-0EDC1C47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41205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D12154-D44A-48C0-85C7-3A6B700ED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600" y="1532732"/>
            <a:ext cx="3668712" cy="499268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9A8AA5-22D4-4FE5-99FA-0034B118902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36600" y="2127250"/>
            <a:ext cx="3668712" cy="242887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77D6A39-2CE2-497A-829A-CDA53E018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38688" y="1532732"/>
            <a:ext cx="3686176" cy="499268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8851359-DAFB-4A7D-8805-89E792FE94B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738688" y="2127250"/>
            <a:ext cx="3686176" cy="242887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023ECFA-6E29-4872-B0E4-D6A116AD6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60236-CA5A-41A2-8FB2-F31D685431E9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0FD7E99-323F-4CFA-A86E-7D1436DEB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85E1F5-F8C0-48A7-AE8A-5405E73E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B188B3A9-2C37-45D5-A8AD-F3CEFD9A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02110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BC0764D-07A4-43BD-8EA0-81B3BE86C6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6600" y="3116263"/>
            <a:ext cx="3668713" cy="1439862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A938329-341A-4F53-ABCE-F0CCC54980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6600" y="1527175"/>
            <a:ext cx="3668713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57E1D-72BD-4C1D-9300-49AD2555AF41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0964FE8B-93B6-4BC4-BBBC-9B75021A79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56937" y="1527175"/>
            <a:ext cx="3668713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6DD21BDB-B655-4D05-8643-3C004094F7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6938" y="3116263"/>
            <a:ext cx="3668713" cy="1439862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7812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A938329-341A-4F53-ABCE-F0CCC54980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6601" y="1527175"/>
            <a:ext cx="2304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7EC3C-10FF-4AD4-ACED-7D7B2000B449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0964FE8B-93B6-4BC4-BBBC-9B75021A79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5337" y="1527175"/>
            <a:ext cx="2304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2" name="Bildplatzhalter 12">
            <a:extLst>
              <a:ext uri="{FF2B5EF4-FFF2-40B4-BE49-F238E27FC236}">
                <a16:creationId xmlns:a16="http://schemas.microsoft.com/office/drawing/2014/main" id="{D74B3FA1-9846-4211-A3A6-9F425E06028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23195" y="1527175"/>
            <a:ext cx="2304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3CCF484-D439-4AF8-99D7-7CEA0E8F14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6600" y="3116263"/>
            <a:ext cx="2304001" cy="1439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5F93C75-38F0-4ED6-A6F7-EFAB1F28D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9999" y="3116263"/>
            <a:ext cx="2304001" cy="1439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07A9B07E-868E-41ED-8FD6-D193AF3362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3195" y="3116263"/>
            <a:ext cx="2304001" cy="1439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592200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5A938329-341A-4F53-ABCE-F0CCC54980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6601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0F24-426D-4E81-9D53-1F595A01A874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4" name="Bildplatzhalter 12">
            <a:extLst>
              <a:ext uri="{FF2B5EF4-FFF2-40B4-BE49-F238E27FC236}">
                <a16:creationId xmlns:a16="http://schemas.microsoft.com/office/drawing/2014/main" id="{0964FE8B-93B6-4BC4-BBBC-9B75021A79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59456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8" name="Bildplatzhalter 12">
            <a:extLst>
              <a:ext uri="{FF2B5EF4-FFF2-40B4-BE49-F238E27FC236}">
                <a16:creationId xmlns:a16="http://schemas.microsoft.com/office/drawing/2014/main" id="{CC97C896-2A9B-4881-9271-E4E3CACCC99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82311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1" name="Bildplatzhalter 12">
            <a:extLst>
              <a:ext uri="{FF2B5EF4-FFF2-40B4-BE49-F238E27FC236}">
                <a16:creationId xmlns:a16="http://schemas.microsoft.com/office/drawing/2014/main" id="{931E0872-DC46-495C-9C8A-14B2E64043D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05167" y="1527175"/>
            <a:ext cx="1620000" cy="144303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25" name="Textplatzhalter 15">
            <a:extLst>
              <a:ext uri="{FF2B5EF4-FFF2-40B4-BE49-F238E27FC236}">
                <a16:creationId xmlns:a16="http://schemas.microsoft.com/office/drawing/2014/main" id="{DDDC9030-CF9B-42B6-87C3-C18F84BFA5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6600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5F2C7516-6BCF-4DC7-B27C-1FF2C84A739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69440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9" name="Textplatzhalter 15">
            <a:extLst>
              <a:ext uri="{FF2B5EF4-FFF2-40B4-BE49-F238E27FC236}">
                <a16:creationId xmlns:a16="http://schemas.microsoft.com/office/drawing/2014/main" id="{C684E9AE-BEB7-4A25-A358-1EA4271D5E8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87166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30" name="Textplatzhalter 15">
            <a:extLst>
              <a:ext uri="{FF2B5EF4-FFF2-40B4-BE49-F238E27FC236}">
                <a16:creationId xmlns:a16="http://schemas.microsoft.com/office/drawing/2014/main" id="{7F22FED2-2C96-438F-B75F-2A353B83E46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04891" y="3116263"/>
            <a:ext cx="1619999" cy="143986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258933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 mit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C09E1-1CB7-4213-830B-4E35EE10C59B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3CCF484-D439-4AF8-99D7-7CEA0E8F149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6600" y="1527175"/>
            <a:ext cx="2304001" cy="467880"/>
          </a:xfrm>
        </p:spPr>
        <p:txBody>
          <a:bodyPr/>
          <a:lstStyle>
            <a:lvl1pPr marL="0" indent="0">
              <a:buNone/>
              <a:defRPr b="1"/>
            </a:lvl1pPr>
            <a:lvl2pPr marL="1440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5F93C75-38F0-4ED6-A6F7-EFAB1F28DCA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19999" y="1527175"/>
            <a:ext cx="2304001" cy="467880"/>
          </a:xfrm>
        </p:spPr>
        <p:txBody>
          <a:bodyPr/>
          <a:lstStyle>
            <a:lvl1pPr marL="0" indent="0">
              <a:buNone/>
              <a:defRPr b="1"/>
            </a:lvl1pPr>
            <a:lvl2pPr marL="1440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07A9B07E-868E-41ED-8FD6-D193AF3362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23195" y="1527175"/>
            <a:ext cx="2304001" cy="467880"/>
          </a:xfrm>
        </p:spPr>
        <p:txBody>
          <a:bodyPr/>
          <a:lstStyle>
            <a:lvl1pPr marL="0" indent="0">
              <a:buNone/>
              <a:defRPr b="1"/>
            </a:lvl1pPr>
            <a:lvl2pPr marL="144000" indent="0">
              <a:buNone/>
              <a:defRPr/>
            </a:lvl2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447D7D5-AA85-4440-8440-1D81CB94530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36600" y="2146300"/>
            <a:ext cx="2303463" cy="2409825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18" name="Inhaltsplatzhalter 8">
            <a:extLst>
              <a:ext uri="{FF2B5EF4-FFF2-40B4-BE49-F238E27FC236}">
                <a16:creationId xmlns:a16="http://schemas.microsoft.com/office/drawing/2014/main" id="{FC7741F3-7BD4-4444-85A2-EF57946830BE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420537" y="2146300"/>
            <a:ext cx="2303463" cy="2409825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19" name="Inhaltsplatzhalter 8">
            <a:extLst>
              <a:ext uri="{FF2B5EF4-FFF2-40B4-BE49-F238E27FC236}">
                <a16:creationId xmlns:a16="http://schemas.microsoft.com/office/drawing/2014/main" id="{22432E4A-F9FF-4EBA-B6AD-B49BBEDDEC1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23733" y="2146300"/>
            <a:ext cx="2303463" cy="2409825"/>
          </a:xfrm>
        </p:spPr>
        <p:txBody>
          <a:bodyPr/>
          <a:lstStyle/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897446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D1AE8B-0B7F-443F-8C2F-3CEE422FD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6600" y="1527174"/>
            <a:ext cx="3668712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78C7300-D35E-41E8-ADDB-4850FB726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8687" y="1527174"/>
            <a:ext cx="3686176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DA09F-87B0-4150-8818-4AB93B9DBD02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9EE80469-4037-4CA5-A3FF-1325E225CDB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36600" y="3116125"/>
            <a:ext cx="3668712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6A6E04A0-B015-4720-933D-DF1F3349693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38687" y="3116125"/>
            <a:ext cx="3686176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932554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97A4C7-9ECA-43F3-AA1A-B08CBCC25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33518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0E81E6-5DAF-42C7-B85C-93757488B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80" y="1527175"/>
            <a:ext cx="5778708" cy="271938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DB2A-8FD0-428A-85DB-91690C380ACA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90394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1175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IS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1D6EF4D-631D-4362-81AC-26961EA8E6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683457A-CCA9-4475-BFBF-80ED650899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91"/>
          <a:stretch/>
        </p:blipFill>
        <p:spPr>
          <a:xfrm>
            <a:off x="5078674" y="447462"/>
            <a:ext cx="1594800" cy="10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776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M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1D6EF4D-631D-4362-81AC-26961EA8E6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F06393D-7212-4392-8A72-4FB41A74DF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9201" y="447675"/>
            <a:ext cx="1594005" cy="101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737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WI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8350" y="447675"/>
            <a:ext cx="159094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83F827D1-FF39-40DE-97AA-081D57EC6B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725798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PM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01996F01-04F5-4D7D-A887-8C787E507B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262154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M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BFEF362D-E7C0-4461-849C-A611330610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228083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UK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33F5AB24-971C-420D-9B89-E454BC1A85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29978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B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5E1F1654-B7AB-49C5-8BE4-326B1B94A0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706994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TB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F682C394-5EF2-490B-8106-0BBC549309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703060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TW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8F899730-BE1F-46EC-B9A0-398E774EC8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17372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-/Schlussfolie Campus Urste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C44F2EE5-CE7F-4593-8CAD-E8078A1E4E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24" y="1527345"/>
            <a:ext cx="5400676" cy="2719047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25B2F36-6A4B-4C61-9C4A-73C20305A95C}"/>
              </a:ext>
            </a:extLst>
          </p:cNvPr>
          <p:cNvGrpSpPr/>
          <p:nvPr userDrawn="1"/>
        </p:nvGrpSpPr>
        <p:grpSpPr>
          <a:xfrm>
            <a:off x="5424183" y="447675"/>
            <a:ext cx="905483" cy="4435476"/>
            <a:chOff x="5424183" y="447675"/>
            <a:chExt cx="905483" cy="443547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43D434AF-F010-4F33-B9A5-910AD1E50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907" y="4387903"/>
              <a:ext cx="812714" cy="49524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B4D04B1-CB23-4317-80C2-117DCC195B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4183" y="447675"/>
              <a:ext cx="905483" cy="813667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561CF8AB-C036-4A4B-BCA8-24322582C2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523310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T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27E97493-B531-4358-819D-B71C1D50D3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828499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SP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15E80E3-5A0A-4659-ABD5-2060C6B04D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606341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TS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E6F97EC7-102F-41B0-8F33-3DB6E20C22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82995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MU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D6D1DA30-ED20-4719-BE0D-2E7FB6FE1C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394466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M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A55B50DC-30EB-4216-8DC3-C793BA0EBC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823425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MT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106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AT" dirty="0"/>
              <a:t>Titelbild einfügen 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383022AC-0988-40A9-9D6A-AEC56F9D03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567527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TK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5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977584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TH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56250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AT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92490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B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16342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-/Schlussfolie Campus Kuchl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BE141672-6861-415A-991B-047E33499A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725" y="1527346"/>
            <a:ext cx="5400676" cy="2719047"/>
          </a:xfrm>
          <a:prstGeom prst="rect">
            <a:avLst/>
          </a:prstGeom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925B2F36-6A4B-4C61-9C4A-73C20305A95C}"/>
              </a:ext>
            </a:extLst>
          </p:cNvPr>
          <p:cNvGrpSpPr/>
          <p:nvPr userDrawn="1"/>
        </p:nvGrpSpPr>
        <p:grpSpPr>
          <a:xfrm>
            <a:off x="5424183" y="447675"/>
            <a:ext cx="905483" cy="4435476"/>
            <a:chOff x="5424183" y="447675"/>
            <a:chExt cx="905483" cy="443547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43D434AF-F010-4F33-B9A5-910AD1E506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3907" y="4387903"/>
              <a:ext cx="812714" cy="49524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3B4D04B1-CB23-4317-80C2-117DCC195B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4183" y="447675"/>
              <a:ext cx="905483" cy="813667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AT" dirty="0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60C84023-F2E7-4F03-A331-69A73ABFA5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041941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C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0" y="447674"/>
            <a:ext cx="1594004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10513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ZA Titel-/Schlussfoli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A684B6F-8999-4E59-91F5-B65C042E4F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92"/>
          <a:stretch/>
        </p:blipFill>
        <p:spPr>
          <a:xfrm>
            <a:off x="5076821" y="447674"/>
            <a:ext cx="1594002" cy="1010446"/>
          </a:xfrm>
          <a:prstGeom prst="rect">
            <a:avLst/>
          </a:prstGeom>
        </p:spPr>
      </p:pic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C33690CA-3E97-4684-891A-55269909A6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725" y="1527176"/>
            <a:ext cx="5400675" cy="2719388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Bild durch Klicken auf Symbol hinzufügen </a:t>
            </a:r>
            <a:r>
              <a:rPr lang="de-AT" dirty="0"/>
              <a:t>(bitte Lesbarkeit des Titels und Untertitels beachten)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43D434AF-F010-4F33-B9A5-910AD1E50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907" y="4387903"/>
            <a:ext cx="812714" cy="4952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048CEC-62E9-423A-95F9-FC8CA72C2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4" y="1771650"/>
            <a:ext cx="3971925" cy="860822"/>
          </a:xfrm>
        </p:spPr>
        <p:txBody>
          <a:bodyPr lIns="0" tIns="0" rIns="0" bIns="0" anchor="b">
            <a:noAutofit/>
          </a:bodyPr>
          <a:lstStyle>
            <a:lvl1pPr algn="l">
              <a:defRPr sz="2800"/>
            </a:lvl1pPr>
          </a:lstStyle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4A48B0C-6F12-4CAD-AD6C-44106BF83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4" y="2701528"/>
            <a:ext cx="3959225" cy="468000"/>
          </a:xfrm>
        </p:spPr>
        <p:txBody>
          <a:bodyPr lIns="0" tIns="0" rIns="0" bIns="0"/>
          <a:lstStyle>
            <a:lvl1pPr marL="0" indent="0" algn="l">
              <a:buNone/>
              <a:defRPr sz="1400" b="1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AT"/>
              <a:t>Formatvorlage des Untertitelmasters durch Klicken bearbeiten</a:t>
            </a:r>
            <a:endParaRPr lang="de-AT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97CD05A-9957-47CF-87FB-E86F0848E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599" y="4461813"/>
            <a:ext cx="2016125" cy="447675"/>
          </a:xfrm>
        </p:spPr>
        <p:txBody>
          <a:bodyPr anchor="b"/>
          <a:lstStyle>
            <a:lvl1pPr marL="0" indent="0">
              <a:buNone/>
              <a:defRPr sz="800"/>
            </a:lvl1pPr>
            <a:lvl2pPr marL="144000" indent="0">
              <a:buNone/>
              <a:defRPr sz="800"/>
            </a:lvl2pPr>
            <a:lvl3pPr marL="288000" indent="0">
              <a:buNone/>
              <a:defRPr sz="800"/>
            </a:lvl3pPr>
            <a:lvl4pPr marL="432000" indent="0">
              <a:buNone/>
              <a:defRPr sz="800"/>
            </a:lvl4pPr>
            <a:lvl5pPr marL="576000" indent="0">
              <a:buNone/>
              <a:defRPr sz="800"/>
            </a:lvl5pPr>
          </a:lstStyle>
          <a:p>
            <a:pPr lvl="0"/>
            <a:r>
              <a:rPr lang="de-AT"/>
              <a:t>Platzhalter für Copyright (nur auf Schlussfolie)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4420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5CC736-C343-4042-B5B2-731703167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4" y="1282305"/>
            <a:ext cx="3959225" cy="1350167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DCB93D-318A-45C3-8194-DDE8366E6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4774" y="2709665"/>
            <a:ext cx="3959225" cy="696476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5D056F7C-ED23-4533-9A14-AAD9B8315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A1AF0-78E1-48D8-AF36-817C302BF8B1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2F5ADF56-030A-4C93-8AE6-2BA590317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DC75D510-D956-4292-A897-7931AE7D0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41304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n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A0508-EAD3-4FCA-93BC-19958C8CDD92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F1C6A4-DABF-4715-8EE9-C35B37CAD9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6600" y="1527175"/>
            <a:ext cx="5780088" cy="27193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23062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87C4412-BC86-4328-9CE7-6534E42DFD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6600" y="1520895"/>
            <a:ext cx="4978400" cy="271931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9B4CF-3666-49D7-A015-640A72487898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6F23870-1C97-46CC-B44B-E70B19B893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38850" y="1527175"/>
            <a:ext cx="2114550" cy="271938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36534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 mit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DF059A-1941-4A7D-BF88-85CA6C4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F0EB77-7794-476F-A789-046E31D5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3A646-993C-428F-B1CF-4826F9EA20C9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863198-3C17-40C2-B753-55A97E98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DB8466-B94C-4E9B-B815-550F62A0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F4789065-741B-4EC2-A140-ABFAF37AC5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6600" y="1520894"/>
            <a:ext cx="4978400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6" name="Bildplatzhalter 10">
            <a:extLst>
              <a:ext uri="{FF2B5EF4-FFF2-40B4-BE49-F238E27FC236}">
                <a16:creationId xmlns:a16="http://schemas.microsoft.com/office/drawing/2014/main" id="{1A3D3140-D15D-4F15-B188-A7A96B16AD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38850" y="1527176"/>
            <a:ext cx="2114550" cy="1440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381D330A-3676-46BD-867C-3782B51816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6600" y="3115426"/>
            <a:ext cx="4978400" cy="14400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86DC60E8-8AB3-4B6E-9107-6ABBD969C40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38850" y="3121708"/>
            <a:ext cx="2114550" cy="1440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150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größ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CC49B7C-293D-47F6-ABD9-362F882D64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6600" y="1527175"/>
            <a:ext cx="3003550" cy="271938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2AF221-57D3-4A56-BA74-8EA148F1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403F3D-3A08-434E-A95D-62B04BDF4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611D-9613-426A-A98B-4EC180E9D297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E412A1-1A2C-46EA-ADB7-1B2CCD73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BD04C-41A7-4007-9DE0-DCDC5451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6F23870-1C97-46CC-B44B-E70B19B893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89400" y="1527176"/>
            <a:ext cx="4064000" cy="27193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01625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F17C5A7-4347-4014-9D47-CB4608DB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60980"/>
            <a:ext cx="7141844" cy="60362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689F7C-4182-47B8-BD42-A40F0C18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980" y="1527175"/>
            <a:ext cx="5778708" cy="27193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AT"/>
              <a:t>Formatvorlagen des Textmasters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7C340-2F41-41B2-8762-CA0A51DE1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6600" y="4851400"/>
            <a:ext cx="638175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3A595A7-737B-4EE4-943F-8870B73352B3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2AF78E-4449-4A86-83E5-D4455C3D5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938" y="4851400"/>
            <a:ext cx="43291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EE357D-7DDC-4AB4-9413-94A13EF00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37488" y="4851400"/>
            <a:ext cx="3159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53469B5-C180-4227-8051-48377B8E3CF1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81E819D-714F-4721-A610-5C8F08CF82B5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6996" y="526977"/>
            <a:ext cx="537867" cy="5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29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51" r:id="rId5"/>
    <p:sldLayoutId id="2147483662" r:id="rId6"/>
    <p:sldLayoutId id="2147483663" r:id="rId7"/>
    <p:sldLayoutId id="2147483674" r:id="rId8"/>
    <p:sldLayoutId id="2147483664" r:id="rId9"/>
    <p:sldLayoutId id="2147483665" r:id="rId10"/>
    <p:sldLayoutId id="2147483744" r:id="rId11"/>
    <p:sldLayoutId id="2147483652" r:id="rId12"/>
    <p:sldLayoutId id="2147483653" r:id="rId13"/>
    <p:sldLayoutId id="2147483671" r:id="rId14"/>
    <p:sldLayoutId id="2147483672" r:id="rId15"/>
    <p:sldLayoutId id="2147483673" r:id="rId16"/>
    <p:sldLayoutId id="2147483675" r:id="rId17"/>
    <p:sldLayoutId id="2147483666" r:id="rId18"/>
    <p:sldLayoutId id="2147483654" r:id="rId19"/>
    <p:sldLayoutId id="2147483655" r:id="rId20"/>
  </p:sldLayoutIdLst>
  <p:hf hd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6858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6" orient="horz" pos="962" userDrawn="1">
          <p15:clr>
            <a:srgbClr val="F26B43"/>
          </p15:clr>
        </p15:guide>
        <p15:guide id="8" pos="5136" userDrawn="1">
          <p15:clr>
            <a:srgbClr val="F26B43"/>
          </p15:clr>
        </p15:guide>
        <p15:guide id="9" pos="464" userDrawn="1">
          <p15:clr>
            <a:srgbClr val="F26B43"/>
          </p15:clr>
        </p15:guide>
        <p15:guide id="10" pos="4105" userDrawn="1">
          <p15:clr>
            <a:srgbClr val="F26B43"/>
          </p15:clr>
        </p15:guide>
        <p15:guide id="11" orient="horz" pos="2675" userDrawn="1">
          <p15:clr>
            <a:srgbClr val="F26B43"/>
          </p15:clr>
        </p15:guide>
        <p15:guide id="12" orient="horz" pos="667" userDrawn="1">
          <p15:clr>
            <a:srgbClr val="F26B43"/>
          </p15:clr>
        </p15:guide>
        <p15:guide id="13" orient="horz" pos="282" userDrawn="1">
          <p15:clr>
            <a:srgbClr val="F26B43"/>
          </p15:clr>
        </p15:guide>
        <p15:guide id="14" orient="horz" pos="3052" userDrawn="1">
          <p15:clr>
            <a:srgbClr val="A4A3A4"/>
          </p15:clr>
        </p15:guide>
        <p15:guide id="15" pos="5307" userDrawn="1">
          <p15:clr>
            <a:srgbClr val="F26B43"/>
          </p15:clr>
        </p15:guide>
        <p15:guide id="16" orient="horz" pos="2870" userDrawn="1">
          <p15:clr>
            <a:srgbClr val="A4A3A4"/>
          </p15:clr>
        </p15:guide>
        <p15:guide id="17" pos="2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F17C5A7-4347-4014-9D47-CB4608DB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60980"/>
            <a:ext cx="7141844" cy="60362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de-AT"/>
              <a:t>Titelmasterformat durch Klicken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689F7C-4182-47B8-BD42-A40F0C18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980" y="1527175"/>
            <a:ext cx="5778708" cy="27193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AT"/>
              <a:t>Formatvorlagen des Textmasters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7C340-2F41-41B2-8762-CA0A51DE1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6600" y="4851400"/>
            <a:ext cx="638175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2E1E9C92-4E23-4E12-B9CC-E0B582DED0CA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2AF78E-4449-4A86-83E5-D4455C3D5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938" y="4851400"/>
            <a:ext cx="43291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EE357D-7DDC-4AB4-9413-94A13EF00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37488" y="4851400"/>
            <a:ext cx="315912" cy="1055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53469B5-C180-4227-8051-48377B8E3CF1}" type="slidenum">
              <a:rPr lang="de-AT" smtClean="0"/>
              <a:pPr/>
              <a:t>‹Nr.›</a:t>
            </a:fld>
            <a:endParaRPr lang="de-AT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81E819D-714F-4721-A610-5C8F08CF82B5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6996" y="526977"/>
            <a:ext cx="537867" cy="5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74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</p:sldLayoutIdLst>
  <p:hf hd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000" indent="-144000" algn="l" defTabSz="6858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4400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6" orient="horz" pos="962">
          <p15:clr>
            <a:srgbClr val="F26B43"/>
          </p15:clr>
        </p15:guide>
        <p15:guide id="8" pos="5136">
          <p15:clr>
            <a:srgbClr val="F26B43"/>
          </p15:clr>
        </p15:guide>
        <p15:guide id="9" pos="464">
          <p15:clr>
            <a:srgbClr val="F26B43"/>
          </p15:clr>
        </p15:guide>
        <p15:guide id="10" pos="4105">
          <p15:clr>
            <a:srgbClr val="F26B43"/>
          </p15:clr>
        </p15:guide>
        <p15:guide id="11" orient="horz" pos="2675">
          <p15:clr>
            <a:srgbClr val="F26B43"/>
          </p15:clr>
        </p15:guide>
        <p15:guide id="12" orient="horz" pos="667">
          <p15:clr>
            <a:srgbClr val="F26B43"/>
          </p15:clr>
        </p15:guide>
        <p15:guide id="13" orient="horz" pos="282">
          <p15:clr>
            <a:srgbClr val="F26B43"/>
          </p15:clr>
        </p15:guide>
        <p15:guide id="14" orient="horz" pos="3052">
          <p15:clr>
            <a:srgbClr val="A4A3A4"/>
          </p15:clr>
        </p15:guide>
        <p15:guide id="15" pos="5307">
          <p15:clr>
            <a:srgbClr val="F26B43"/>
          </p15:clr>
        </p15:guide>
        <p15:guide id="16" orient="horz" pos="2870">
          <p15:clr>
            <a:srgbClr val="A4A3A4"/>
          </p15:clr>
        </p15:guide>
        <p15:guide id="17" pos="280">
          <p15:clr>
            <a:srgbClr val="F26B43"/>
          </p15:clr>
        </p15:guide>
        <p15:guide id="18" orient="horz" pos="53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7BD463-CB39-44AB-B8D4-5B5FF17B5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2983" y="851082"/>
            <a:ext cx="3971925" cy="860822"/>
          </a:xfrm>
        </p:spPr>
        <p:txBody>
          <a:bodyPr/>
          <a:lstStyle/>
          <a:p>
            <a:r>
              <a:rPr lang="de-AT" dirty="0"/>
              <a:t>SmartValAPI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768C979-57E5-4F1B-A090-035B7C9F6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984" y="2720507"/>
            <a:ext cx="2554144" cy="1678675"/>
          </a:xfrm>
        </p:spPr>
        <p:txBody>
          <a:bodyPr/>
          <a:lstStyle/>
          <a:p>
            <a:r>
              <a:rPr lang="de-AT" dirty="0"/>
              <a:t>Reimar Klammer, </a:t>
            </a:r>
          </a:p>
          <a:p>
            <a:r>
              <a:rPr lang="de-AT" dirty="0"/>
              <a:t>Maximilian Unterrainer, </a:t>
            </a:r>
          </a:p>
          <a:p>
            <a:r>
              <a:rPr lang="de-AT" dirty="0"/>
              <a:t>Christopher Wieland</a:t>
            </a:r>
          </a:p>
          <a:p>
            <a:endParaRPr lang="de-AT" dirty="0"/>
          </a:p>
          <a:p>
            <a:r>
              <a:rPr lang="de-AT" dirty="0"/>
              <a:t>Betreuung durch :</a:t>
            </a:r>
          </a:p>
          <a:p>
            <a:r>
              <a:rPr lang="de-AT" dirty="0"/>
              <a:t>DI Eduard Hirsch, </a:t>
            </a:r>
          </a:p>
          <a:p>
            <a:r>
              <a:rPr lang="de-AT" dirty="0"/>
              <a:t>DI Fabian Knirsch, </a:t>
            </a:r>
            <a:r>
              <a:rPr lang="de-AT" dirty="0" err="1"/>
              <a:t>BSc</a:t>
            </a:r>
            <a:r>
              <a:rPr lang="de-AT" dirty="0"/>
              <a:t>, </a:t>
            </a:r>
          </a:p>
          <a:p>
            <a:r>
              <a:rPr lang="de-AT" dirty="0"/>
              <a:t>Di Armin </a:t>
            </a:r>
            <a:r>
              <a:rPr lang="de-AT" dirty="0" err="1"/>
              <a:t>Veichtlbauer</a:t>
            </a:r>
            <a:r>
              <a:rPr lang="de-AT" dirty="0"/>
              <a:t> </a:t>
            </a:r>
          </a:p>
          <a:p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A58BC32-58DD-43DF-9AD4-E56E54678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3" y="1189129"/>
            <a:ext cx="5098474" cy="363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59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F86614-784F-4AAB-98D2-26B5D73F6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2630F73E-0A0B-4461-BDFA-661FF1A5D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69" y="1"/>
            <a:ext cx="7839811" cy="424656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02ED00-F390-4596-ADDB-3727968CC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BB0E-6056-4A70-A652-CFE546ECB983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3DBFE3-9440-4FF8-92BA-73FFE819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750477-6F59-4E33-B7DA-00C52BE21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89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0379B-E5EE-4161-A628-8789F3C4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92C64-5E6C-448B-9F20-82098A438A6D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96CAC4-5C32-4E31-949B-686AE53E8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F5E21B-DCA4-4697-9E5F-0E94A875E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8476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4300B9-CC75-43EA-9223-369E61E7F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F6EF2-081D-4341-ABB0-C9FE8FF939CE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5C1D78-BACF-4B5F-8C29-9F6282D68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CC46F1-F08E-4F44-9F80-2796DB1C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78060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>
            <a:extLst>
              <a:ext uri="{FF2B5EF4-FFF2-40B4-BE49-F238E27FC236}">
                <a16:creationId xmlns:a16="http://schemas.microsoft.com/office/drawing/2014/main" id="{167D3ECE-4CCB-4FE8-A994-DC1EAF2E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1" y="30320"/>
            <a:ext cx="9072467" cy="603628"/>
          </a:xfrm>
        </p:spPr>
        <p:txBody>
          <a:bodyPr/>
          <a:lstStyle/>
          <a:p>
            <a:r>
              <a:rPr lang="de-AT" dirty="0"/>
              <a:t>REDD, </a:t>
            </a:r>
            <a:r>
              <a:rPr lang="de-AT" dirty="0" err="1"/>
              <a:t>house</a:t>
            </a:r>
            <a:r>
              <a:rPr lang="de-AT" dirty="0"/>
              <a:t> 4, </a:t>
            </a:r>
            <a:r>
              <a:rPr lang="de-AT" dirty="0" err="1"/>
              <a:t>channel</a:t>
            </a:r>
            <a:r>
              <a:rPr lang="de-AT" dirty="0"/>
              <a:t> 14, 1. Mai 2011, 00:00 – 05:40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1D9E41-1DD3-43BB-AA46-81F89A3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BEBBF-CE34-4CA7-8B56-3B0729A521B8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2E649E-62E7-4C3A-AA1C-1EE44694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98F268-2B1D-4667-AB2D-166F5EC69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13</a:t>
            </a:fld>
            <a:endParaRPr lang="de-AT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55E220F-730E-4E47-85AD-6F21CA5CD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519" y="526471"/>
            <a:ext cx="3667671" cy="220450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0DBFE78-3ADE-472C-9C4D-0DD798ECF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29" y="2857121"/>
            <a:ext cx="3667671" cy="220450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02D9405-862A-4657-99B2-595B6E45D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518" y="2857122"/>
            <a:ext cx="3667671" cy="220450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1D9A3D9-A109-4251-843E-7D484340C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429" y="526470"/>
            <a:ext cx="3667671" cy="220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46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1D9E41-1DD3-43BB-AA46-81F89A361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BEBBF-CE34-4CA7-8B56-3B0729A521B8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2E649E-62E7-4C3A-AA1C-1EE446941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98F268-2B1D-4667-AB2D-166F5EC69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14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29704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65D356-81E8-4FFD-9460-67962BF7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BC6246-BBED-4D30-9F66-89E8687A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2</a:t>
            </a:fld>
            <a:endParaRPr lang="de-AT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DB91216-10F8-4767-831C-701F67B87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788" y="-14448"/>
            <a:ext cx="3413548" cy="5159968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093708D-F849-48F1-87DB-58AE3F1B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845F8-384C-45EA-8062-F2C290EA9FB6}" type="datetime1">
              <a:rPr lang="de-AT" smtClean="0"/>
              <a:t>16.09.2017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53278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D3162-9A0F-4EE7-B6C1-5A96CACD9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854B6E-4C9F-4DC5-B43B-6158B07E7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46CFC2-B8A6-46D2-8C44-6688ED271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526B-B1A7-467E-92E6-F34FEDC37ACB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8AFE8E-93B6-4824-A805-319927004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FH Salzburg  ·  Informationstechnik &amp; System-Management   ·  Klammer, Unterrainer, Wieland 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6E624D-C7C0-45A0-9795-E33259A6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3</a:t>
            </a:fld>
            <a:endParaRPr lang="de-AT" dirty="0"/>
          </a:p>
        </p:txBody>
      </p:sp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BDE4D769-8B70-410C-A0D7-71EAD5019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466" y="1384008"/>
            <a:ext cx="4964019" cy="88813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E4DD664-3BFC-41ED-9956-2EE53C317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10" y="3246127"/>
            <a:ext cx="6159130" cy="76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2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83D8DA-4A65-472D-9AEB-859D9DEF8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DB2A-8FD0-428A-85DB-91690C380ACA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F22BC2-38EF-4D4F-8A84-8E2DADFB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915DB4-4D1C-4205-9CE6-86CAEF285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4</a:t>
            </a:fld>
            <a:endParaRPr lang="de-AT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DD59606-5CFA-4208-B9A2-6A089296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04" y="437155"/>
            <a:ext cx="6565392" cy="426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17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705C51-8F17-4947-B80B-0ED1E90DC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DB2A-8FD0-428A-85DB-91690C380ACA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F8D48D-8531-43D1-BAB0-4859A49BB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8B1F37-03D9-4227-AD47-0BFBDC76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5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DE24C6B-4281-47F6-9125-077E76DC0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14" y="164592"/>
            <a:ext cx="6741372" cy="481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28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CFCA27-51B7-417C-A108-A323AC546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8ACEB-06AA-4791-AE5C-45DEDF46EC16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FA79DA-6DFE-4027-886F-CEAC6E842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925CD5-D630-43CF-B4C8-57379535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6</a:t>
            </a:fld>
            <a:endParaRPr lang="de-AT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89A98E7-0298-46F9-94FC-5BC3C0390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048" y="292725"/>
            <a:ext cx="6089904" cy="455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87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5CFDA-87C4-44F9-A208-679CD838E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8C20F2-3E2C-48DA-AED7-4A092AFA4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hier hapert es noch ein bisserl: wie weit gehen wir in die Details? Integration Spring, </a:t>
            </a:r>
            <a:r>
              <a:rPr lang="de-AT" dirty="0" err="1"/>
              <a:t>Hibernate</a:t>
            </a:r>
            <a:r>
              <a:rPr lang="de-AT" dirty="0"/>
              <a:t>? LDAP? REST?</a:t>
            </a:r>
          </a:p>
          <a:p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48784E-BB74-4263-858E-ED3763CAE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D28D0-5FFF-4C34-9CDE-07F9F7DD1523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3C9BA2-F68F-4DC0-B6C1-78398884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57E8D2-0CE5-4905-B89B-6666A2C9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40766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3260B-037C-4380-9902-2FC27E40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C5DB64-ACEE-4666-A660-E14473D15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Beispielaufrufe Admin Schnittstelle, mit und ohne Berechtigung</a:t>
            </a:r>
          </a:p>
          <a:p>
            <a:pPr marL="0" indent="0">
              <a:buNone/>
            </a:pPr>
            <a:endParaRPr lang="de-AT" dirty="0"/>
          </a:p>
          <a:p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265035-9261-44F6-B65A-096191D1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2719B-4AB1-4378-B7E1-D4C9094B7A29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3A9FDB-8684-471A-B26C-CE65C0CA4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2CD505-E000-4015-992B-B9488361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53704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3260B-037C-4380-9902-2FC27E40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C5DB64-ACEE-4666-A660-E14473D15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Beispielaufrufe Benutzerschnittstelle</a:t>
            </a:r>
          </a:p>
          <a:p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265035-9261-44F6-B65A-096191D1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509A-EDA9-4B55-805D-07932C5A25CC}" type="datetime1">
              <a:rPr lang="de-AT" smtClean="0"/>
              <a:t>16.09.2017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3A9FDB-8684-471A-B26C-CE65C0CA4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/>
              <a:t>FH Salzburg  ·  Informationstechnik &amp; System-Management   ·  Klammer, Unterrainer, Wieland 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2CD505-E000-4015-992B-B9488361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469B5-C180-4227-8051-48377B8E3CF1}" type="slidenum">
              <a:rPr lang="de-AT" smtClean="0"/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614234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LANGUAGE" val="German Austria"/>
</p:tagLst>
</file>

<file path=ppt/theme/theme1.xml><?xml version="1.0" encoding="utf-8"?>
<a:theme xmlns:a="http://schemas.openxmlformats.org/drawingml/2006/main" name="FH Salzburg allgemein DE">
  <a:themeElements>
    <a:clrScheme name="FHS">
      <a:dk1>
        <a:srgbClr val="000000"/>
      </a:dk1>
      <a:lt1>
        <a:srgbClr val="FFFFFF"/>
      </a:lt1>
      <a:dk2>
        <a:srgbClr val="A0A0A0"/>
      </a:dk2>
      <a:lt2>
        <a:srgbClr val="F5F5F5"/>
      </a:lt2>
      <a:accent1>
        <a:srgbClr val="A5D2A5"/>
      </a:accent1>
      <a:accent2>
        <a:srgbClr val="F5A073"/>
      </a:accent2>
      <a:accent3>
        <a:srgbClr val="FFEB64"/>
      </a:accent3>
      <a:accent4>
        <a:srgbClr val="A0B4CD"/>
      </a:accent4>
      <a:accent5>
        <a:srgbClr val="A0A0A0"/>
      </a:accent5>
      <a:accent6>
        <a:srgbClr val="D2D2D2"/>
      </a:accent6>
      <a:hlink>
        <a:srgbClr val="000000"/>
      </a:hlink>
      <a:folHlink>
        <a:srgbClr val="A0A0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aesentation_allgemein_DE_V03.potx" id="{6D0E6FCE-3042-46B4-88CD-C090B88DA768}" vid="{CEC4BEDC-FA77-4637-BE0A-100921AB74DF}"/>
    </a:ext>
  </a:extLst>
</a:theme>
</file>

<file path=ppt/theme/theme2.xml><?xml version="1.0" encoding="utf-8"?>
<a:theme xmlns:a="http://schemas.openxmlformats.org/drawingml/2006/main" name="FH Salzburg allgemein DE Studiengänge">
  <a:themeElements>
    <a:clrScheme name="FHS">
      <a:dk1>
        <a:srgbClr val="000000"/>
      </a:dk1>
      <a:lt1>
        <a:srgbClr val="FFFFFF"/>
      </a:lt1>
      <a:dk2>
        <a:srgbClr val="A0A0A0"/>
      </a:dk2>
      <a:lt2>
        <a:srgbClr val="F5F5F5"/>
      </a:lt2>
      <a:accent1>
        <a:srgbClr val="A5D2A5"/>
      </a:accent1>
      <a:accent2>
        <a:srgbClr val="F5A073"/>
      </a:accent2>
      <a:accent3>
        <a:srgbClr val="FFEB64"/>
      </a:accent3>
      <a:accent4>
        <a:srgbClr val="A0B4CD"/>
      </a:accent4>
      <a:accent5>
        <a:srgbClr val="A0A0A0"/>
      </a:accent5>
      <a:accent6>
        <a:srgbClr val="D2D2D2"/>
      </a:accent6>
      <a:hlink>
        <a:srgbClr val="000000"/>
      </a:hlink>
      <a:folHlink>
        <a:srgbClr val="A0A0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aesentation_allgemein_DE_V03.potx" id="{6D0E6FCE-3042-46B4-88CD-C090B88DA768}" vid="{02D72BE4-CD47-4C81-819D-CCE581EA5709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Praesentation_allgemein_DE</Template>
  <TotalTime>0</TotalTime>
  <Words>655</Words>
  <Application>Microsoft Office PowerPoint</Application>
  <PresentationFormat>Bildschirmpräsentation (16:9)</PresentationFormat>
  <Paragraphs>100</Paragraphs>
  <Slides>14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14</vt:i4>
      </vt:variant>
    </vt:vector>
  </HeadingPairs>
  <TitlesOfParts>
    <vt:vector size="17" baseType="lpstr">
      <vt:lpstr>Arial</vt:lpstr>
      <vt:lpstr>FH Salzburg allgemein DE</vt:lpstr>
      <vt:lpstr>FH Salzburg allgemein DE Studiengänge</vt:lpstr>
      <vt:lpstr>SmartValAPI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REDD, house 4, channel 14, 1. Mai 2011, 00:00 – 05:40</vt:lpstr>
      <vt:lpstr>PowerPoint-Präsentation</vt:lpstr>
    </vt:vector>
  </TitlesOfParts>
  <Company>Fachhochschule Salzburg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SmartValAPI</dc:title>
  <dc:creator>Christopher Wieland</dc:creator>
  <cp:lastModifiedBy>Maximilian Unterrainer</cp:lastModifiedBy>
  <cp:revision>31</cp:revision>
  <cp:lastPrinted>2017-08-24T19:48:12Z</cp:lastPrinted>
  <dcterms:created xsi:type="dcterms:W3CDTF">2017-09-11T08:14:28Z</dcterms:created>
  <dcterms:modified xsi:type="dcterms:W3CDTF">2017-09-16T19:17:49Z</dcterms:modified>
</cp:coreProperties>
</file>